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gif" Type="http://schemas.openxmlformats.org/officeDocument/2006/relationships/image"/><Relationship Id="rId6" Target="../media/image9.gif" Type="http://schemas.openxmlformats.org/officeDocument/2006/relationships/image"/><Relationship Id="rId7" Target="../media/image10.gif" Type="http://schemas.openxmlformats.org/officeDocument/2006/relationships/image"/><Relationship Id="rId8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76895">
            <a:off x="12080413" y="1498262"/>
            <a:ext cx="6519337" cy="72036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535676" y="267742"/>
            <a:ext cx="2000894" cy="31922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78884">
            <a:off x="10863146" y="7213683"/>
            <a:ext cx="1560127" cy="14837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98445"/>
            <a:ext cx="12535930" cy="585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6"/>
              </a:lnSpc>
            </a:pPr>
            <a:r>
              <a:rPr lang="en-US" sz="11996" spc="-251">
                <a:solidFill>
                  <a:srgbClr val="FFFFFE"/>
                </a:solidFill>
                <a:latin typeface="Glacial Indifference Bold"/>
              </a:rPr>
              <a:t>PasOnto: Ontology for learning Pascal Language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669052"/>
            <a:ext cx="4271160" cy="327110"/>
            <a:chOff x="0" y="0"/>
            <a:chExt cx="5694880" cy="43614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36147" cy="43614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CC5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99772" y="0"/>
              <a:ext cx="436147" cy="43614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2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99544" y="47625"/>
              <a:ext cx="4495336" cy="38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92"/>
                </a:lnSpc>
              </a:pPr>
              <a:r>
                <a:rPr lang="en-US" sz="2202" spc="301">
                  <a:solidFill>
                    <a:srgbClr val="FFFFFE"/>
                  </a:solidFill>
                  <a:latin typeface="Glacial Indifference Bold"/>
                </a:rPr>
                <a:t>PUC MINAS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497603" y="7828056"/>
            <a:ext cx="2557156" cy="2206268"/>
          </a:xfrm>
          <a:custGeom>
            <a:avLst/>
            <a:gdLst/>
            <a:ahLst/>
            <a:cxnLst/>
            <a:rect r="r" b="b" t="t" l="l"/>
            <a:pathLst>
              <a:path h="2206268" w="2557156">
                <a:moveTo>
                  <a:pt x="0" y="0"/>
                </a:moveTo>
                <a:lnTo>
                  <a:pt x="2557156" y="0"/>
                </a:lnTo>
                <a:lnTo>
                  <a:pt x="2557156" y="2206268"/>
                </a:lnTo>
                <a:lnTo>
                  <a:pt x="0" y="2206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020210"/>
            <a:ext cx="8331041" cy="2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2"/>
              </a:lnSpc>
            </a:pPr>
            <a:r>
              <a:rPr lang="en-US" sz="2202" spc="-46">
                <a:solidFill>
                  <a:srgbClr val="FFFFFE"/>
                </a:solidFill>
                <a:latin typeface="Glacial Indifference"/>
              </a:rPr>
              <a:t>Lívia Xavier, Luca Gonzaga, Matheus Fagundes e Sophia Carrazza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629812"/>
            <a:ext cx="7386125" cy="2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2"/>
              </a:lnSpc>
            </a:pPr>
            <a:r>
              <a:rPr lang="en-US" sz="2202" spc="-46">
                <a:solidFill>
                  <a:srgbClr val="FFFFFE"/>
                </a:solidFill>
                <a:latin typeface="Glacial Indifference Bold"/>
              </a:rPr>
              <a:t>Alunos: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588417"/>
            <a:ext cx="7386125" cy="2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2"/>
              </a:lnSpc>
            </a:pPr>
            <a:r>
              <a:rPr lang="en-US" sz="2202" spc="-46">
                <a:solidFill>
                  <a:srgbClr val="FFFFFE"/>
                </a:solidFill>
                <a:latin typeface="Glacial Indifference Bold"/>
              </a:rPr>
              <a:t>Curso: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978815"/>
            <a:ext cx="7386125" cy="2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2"/>
              </a:lnSpc>
            </a:pPr>
            <a:r>
              <a:rPr lang="en-US" sz="2202" spc="-46">
                <a:solidFill>
                  <a:srgbClr val="FFFFFE"/>
                </a:solidFill>
                <a:latin typeface="Glacial Indifference"/>
              </a:rPr>
              <a:t>Ciência da Computação - Manhã - 3º Período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48175" y="871260"/>
            <a:ext cx="1119673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956" y="1475013"/>
            <a:ext cx="8919475" cy="804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649" indent="-411324" lvl="1">
              <a:lnSpc>
                <a:spcPts val="6401"/>
              </a:lnSpc>
              <a:buFont typeface="Arial"/>
              <a:buChar char="•"/>
            </a:pP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Os autores consideraram o projeto um sucesso, tanto envolvendo a ontologia quanto a interface web e móvel</a:t>
            </a:r>
          </a:p>
          <a:p>
            <a:pPr>
              <a:lnSpc>
                <a:spcPts val="6401"/>
              </a:lnSpc>
            </a:pPr>
          </a:p>
          <a:p>
            <a:pPr marL="822649" indent="-411324" lvl="1">
              <a:lnSpc>
                <a:spcPts val="6401"/>
              </a:lnSpc>
              <a:buFont typeface="Arial"/>
              <a:buChar char="•"/>
            </a:pP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P</a:t>
            </a: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retendem, no futuro, estudar como preencher automaticamente a ontologia a partir de programas textuais em Pascal, e gerar mais informações para cada exercício, como objetivos e pré-requisitos algorítmicos.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7491"/>
            <a:ext cx="9493737" cy="67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6"/>
              </a:lnSpc>
            </a:pPr>
            <a:r>
              <a:rPr lang="en-US" sz="5249" spc="-110">
                <a:solidFill>
                  <a:srgbClr val="FFFFFE"/>
                </a:solidFill>
                <a:latin typeface="Glacial Indifference Bold"/>
              </a:rPr>
              <a:t>Conclusões e Trabalhos Futuros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25729" y="8626587"/>
            <a:ext cx="1642303" cy="1416950"/>
          </a:xfrm>
          <a:custGeom>
            <a:avLst/>
            <a:gdLst/>
            <a:ahLst/>
            <a:cxnLst/>
            <a:rect r="r" b="b" t="t" l="l"/>
            <a:pathLst>
              <a:path h="1416950" w="1642303">
                <a:moveTo>
                  <a:pt x="0" y="0"/>
                </a:moveTo>
                <a:lnTo>
                  <a:pt x="1642303" y="0"/>
                </a:lnTo>
                <a:lnTo>
                  <a:pt x="1642303" y="1416950"/>
                </a:lnTo>
                <a:lnTo>
                  <a:pt x="0" y="141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78522"/>
            <a:ext cx="14765373" cy="318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5162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Baboucar Diatta, Adrien Basse e Samuel Ouya, </a:t>
            </a: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PasOnto: Ontology for learning Pascal language. </a:t>
            </a: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Disponível em: https://ieeexplore.ieee.org/document/8725092</a:t>
            </a:r>
          </a:p>
          <a:p>
            <a:pPr marL="626111" indent="-313055" lvl="1">
              <a:lnSpc>
                <a:spcPts val="5162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genival21,</a:t>
            </a: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 </a:t>
            </a: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SlideShare,</a:t>
            </a: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 Definição de ontologia segundo Swartout. </a:t>
            </a: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Disponível em: https://pt.slideshare.net/genival21/ontologia-x-meta-modelo</a:t>
            </a:r>
          </a:p>
          <a:p>
            <a:pPr>
              <a:lnSpc>
                <a:spcPts val="516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8115300" cy="6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Referências Bibliográficas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47502" y="2732003"/>
            <a:ext cx="9659646" cy="52162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72840" y="4333504"/>
            <a:ext cx="8542321" cy="158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sz="12296" spc="-258">
                <a:solidFill>
                  <a:srgbClr val="FFFFFE"/>
                </a:solidFill>
                <a:latin typeface="Glacial Indifference Bold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227156" y="237663"/>
            <a:ext cx="1833688" cy="1582073"/>
          </a:xfrm>
          <a:custGeom>
            <a:avLst/>
            <a:gdLst/>
            <a:ahLst/>
            <a:cxnLst/>
            <a:rect r="r" b="b" t="t" l="l"/>
            <a:pathLst>
              <a:path h="1582073" w="1833688">
                <a:moveTo>
                  <a:pt x="0" y="0"/>
                </a:moveTo>
                <a:lnTo>
                  <a:pt x="1833688" y="0"/>
                </a:lnTo>
                <a:lnTo>
                  <a:pt x="1833688" y="1582074"/>
                </a:lnTo>
                <a:lnTo>
                  <a:pt x="0" y="1582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40447"/>
            <a:ext cx="5159649" cy="4818148"/>
            <a:chOff x="0" y="0"/>
            <a:chExt cx="6879533" cy="64241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09" r="0" b="3309"/>
            <a:stretch>
              <a:fillRect/>
            </a:stretch>
          </p:blipFill>
          <p:spPr>
            <a:xfrm flipH="false" flipV="false">
              <a:off x="0" y="0"/>
              <a:ext cx="6879533" cy="642419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566929" y="2440447"/>
            <a:ext cx="5159649" cy="4818148"/>
            <a:chOff x="0" y="0"/>
            <a:chExt cx="6879533" cy="64241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309" r="0" b="3309"/>
            <a:stretch>
              <a:fillRect/>
            </a:stretch>
          </p:blipFill>
          <p:spPr>
            <a:xfrm flipH="false" flipV="false">
              <a:off x="0" y="0"/>
              <a:ext cx="6879533" cy="642419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099651" y="2440447"/>
            <a:ext cx="5159649" cy="4818148"/>
            <a:chOff x="0" y="0"/>
            <a:chExt cx="6879533" cy="642419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3309" r="0" b="3309"/>
            <a:stretch>
              <a:fillRect/>
            </a:stretch>
          </p:blipFill>
          <p:spPr>
            <a:xfrm flipH="false" flipV="false">
              <a:off x="0" y="0"/>
              <a:ext cx="6879533" cy="6424198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203727" y="6873258"/>
            <a:ext cx="1765246" cy="7706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01213" y="6908074"/>
            <a:ext cx="1734512" cy="70104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936316" y="6597103"/>
            <a:ext cx="1322984" cy="132298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7590849"/>
            <a:ext cx="5159649" cy="9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Baboucar Diatta</a:t>
            </a:r>
          </a:p>
          <a:p>
            <a:pPr>
              <a:lnSpc>
                <a:spcPts val="3360"/>
              </a:lnSpc>
            </a:pPr>
            <a:r>
              <a:rPr lang="en-US" sz="2400" spc="-50">
                <a:solidFill>
                  <a:srgbClr val="FFFFFE"/>
                </a:solidFill>
                <a:latin typeface="Glacial Indifference"/>
              </a:rPr>
              <a:t>University Alioune Diop Bambey Sénégal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6929" y="7590849"/>
            <a:ext cx="5532722" cy="9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Adrien Basse</a:t>
            </a:r>
          </a:p>
          <a:p>
            <a:pPr algn="just">
              <a:lnSpc>
                <a:spcPts val="3360"/>
              </a:lnSpc>
            </a:pPr>
            <a:r>
              <a:rPr lang="en-US" sz="2400" spc="-50">
                <a:solidFill>
                  <a:srgbClr val="FFFFFE"/>
                </a:solidFill>
                <a:latin typeface="Glacial Indifference"/>
              </a:rPr>
              <a:t>University Alioune Diop - Bambey Sénégal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9651" y="7590849"/>
            <a:ext cx="5944109" cy="9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-60">
                <a:solidFill>
                  <a:srgbClr val="FFFFFE"/>
                </a:solidFill>
                <a:latin typeface="Glacial Indifference Bold"/>
              </a:rPr>
              <a:t>Samuel Ouya</a:t>
            </a:r>
          </a:p>
          <a:p>
            <a:pPr>
              <a:lnSpc>
                <a:spcPts val="3360"/>
              </a:lnSpc>
            </a:pPr>
            <a:r>
              <a:rPr lang="en-US" sz="2400" spc="-50">
                <a:solidFill>
                  <a:srgbClr val="FFFFFE"/>
                </a:solidFill>
                <a:latin typeface="Glacial Indifference"/>
              </a:rPr>
              <a:t>University Cheikh Anta Diop -  Dakar Sénégal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143000"/>
            <a:ext cx="8115300" cy="6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Autores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936316" y="164569"/>
            <a:ext cx="2185202" cy="1885352"/>
          </a:xfrm>
          <a:custGeom>
            <a:avLst/>
            <a:gdLst/>
            <a:ahLst/>
            <a:cxnLst/>
            <a:rect r="r" b="b" t="t" l="l"/>
            <a:pathLst>
              <a:path h="1885352" w="2185202">
                <a:moveTo>
                  <a:pt x="0" y="0"/>
                </a:moveTo>
                <a:lnTo>
                  <a:pt x="2185202" y="0"/>
                </a:lnTo>
                <a:lnTo>
                  <a:pt x="2185202" y="1885353"/>
                </a:lnTo>
                <a:lnTo>
                  <a:pt x="0" y="18853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5124" y="1028700"/>
            <a:ext cx="2006017" cy="19765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279628">
            <a:off x="925011" y="787898"/>
            <a:ext cx="2006017" cy="19765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5268033" y="7495829"/>
            <a:ext cx="2006017" cy="19765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710085">
            <a:off x="930756" y="7255890"/>
            <a:ext cx="2006017" cy="19765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24312" y="3309700"/>
            <a:ext cx="10239375" cy="517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987" indent="-394993" lvl="1">
              <a:lnSpc>
                <a:spcPts val="5122"/>
              </a:lnSpc>
              <a:buFont typeface="Arial"/>
              <a:buChar char="•"/>
            </a:pPr>
            <a:r>
              <a:rPr lang="en-US" sz="3659" spc="-76">
                <a:solidFill>
                  <a:srgbClr val="FFFFFE"/>
                </a:solidFill>
                <a:latin typeface="Glacial Indifference"/>
              </a:rPr>
              <a:t>Publicação na renomada conferência IEEE Global Engineering Education Conference (EDUCON)</a:t>
            </a:r>
          </a:p>
          <a:p>
            <a:pPr marL="789987" indent="-394993" lvl="1">
              <a:lnSpc>
                <a:spcPts val="5122"/>
              </a:lnSpc>
              <a:buFont typeface="Arial"/>
              <a:buChar char="•"/>
            </a:pPr>
            <a:r>
              <a:rPr lang="en-US" sz="3659" spc="-76">
                <a:solidFill>
                  <a:srgbClr val="FFFFFE"/>
                </a:solidFill>
                <a:latin typeface="Glacial Indifference"/>
              </a:rPr>
              <a:t>Publicação recente, feita em 2019</a:t>
            </a:r>
          </a:p>
          <a:p>
            <a:pPr marL="789987" indent="-394993" lvl="1">
              <a:lnSpc>
                <a:spcPts val="5122"/>
              </a:lnSpc>
              <a:buFont typeface="Arial"/>
              <a:buChar char="•"/>
            </a:pPr>
            <a:r>
              <a:rPr lang="en-US" sz="3659" spc="-76">
                <a:solidFill>
                  <a:srgbClr val="FFFFFE"/>
                </a:solidFill>
                <a:latin typeface="Glacial Indifference"/>
              </a:rPr>
              <a:t>Foca na criação de uma ontologia da linguagem Pascal, mostrando, no desenvolvimento, como ela funciona e é estruturada ( suas classes, hierarquias, instâncias, etc)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89613" y="2175089"/>
            <a:ext cx="10508774" cy="83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6474" spc="-135">
                <a:solidFill>
                  <a:srgbClr val="FFFFFE"/>
                </a:solidFill>
                <a:latin typeface="Glacial Indifference Bold"/>
              </a:rPr>
              <a:t>Por que este artigo?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37233" y="246358"/>
            <a:ext cx="1813535" cy="1564685"/>
          </a:xfrm>
          <a:custGeom>
            <a:avLst/>
            <a:gdLst/>
            <a:ahLst/>
            <a:cxnLst/>
            <a:rect r="r" b="b" t="t" l="l"/>
            <a:pathLst>
              <a:path h="1564685" w="1813535">
                <a:moveTo>
                  <a:pt x="0" y="0"/>
                </a:moveTo>
                <a:lnTo>
                  <a:pt x="1813534" y="0"/>
                </a:lnTo>
                <a:lnTo>
                  <a:pt x="1813534" y="1564684"/>
                </a:lnTo>
                <a:lnTo>
                  <a:pt x="0" y="156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48175" y="871260"/>
            <a:ext cx="1119673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257275"/>
            <a:ext cx="8314592" cy="741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4"/>
              </a:lnSpc>
            </a:pP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De acordo com o artigo, ontologias são definidas como especificações formais explícitas dos termos num domínio e das relações entre eles.</a:t>
            </a:r>
          </a:p>
          <a:p>
            <a:pPr>
              <a:lnSpc>
                <a:spcPts val="5334"/>
              </a:lnSpc>
            </a:pPr>
          </a:p>
          <a:p>
            <a:pPr>
              <a:lnSpc>
                <a:spcPts val="5334"/>
              </a:lnSpc>
            </a:pP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Seus benefícios são muitos, incluindo o compartilhamento do entendimento comum da estutura da informação entre pessoas ou softwares para permitir a reutilização do conhecimento do domínio.</a:t>
            </a:r>
            <a:r>
              <a:rPr lang="en-US" sz="3810" spc="-80">
                <a:solidFill>
                  <a:srgbClr val="FFFFFE"/>
                </a:solidFill>
                <a:latin typeface="Glacial Indifference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3172"/>
            <a:ext cx="9493737" cy="75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6"/>
              </a:lnSpc>
            </a:pPr>
            <a:r>
              <a:rPr lang="en-US" sz="5849" spc="-122">
                <a:solidFill>
                  <a:srgbClr val="FFFFFE"/>
                </a:solidFill>
                <a:latin typeface="Glacial Indifference Bold"/>
              </a:rPr>
              <a:t>O que são Ontologias?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96274" y="8687452"/>
            <a:ext cx="1571759" cy="1356085"/>
          </a:xfrm>
          <a:custGeom>
            <a:avLst/>
            <a:gdLst/>
            <a:ahLst/>
            <a:cxnLst/>
            <a:rect r="r" b="b" t="t" l="l"/>
            <a:pathLst>
              <a:path h="1356085" w="1571759">
                <a:moveTo>
                  <a:pt x="0" y="0"/>
                </a:moveTo>
                <a:lnTo>
                  <a:pt x="1571758" y="0"/>
                </a:lnTo>
                <a:lnTo>
                  <a:pt x="1571758" y="1356085"/>
                </a:lnTo>
                <a:lnTo>
                  <a:pt x="0" y="135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6165" y="2848928"/>
            <a:ext cx="14175670" cy="4589144"/>
          </a:xfrm>
          <a:custGeom>
            <a:avLst/>
            <a:gdLst/>
            <a:ahLst/>
            <a:cxnLst/>
            <a:rect r="r" b="b" t="t" l="l"/>
            <a:pathLst>
              <a:path h="4589144" w="14175670">
                <a:moveTo>
                  <a:pt x="0" y="0"/>
                </a:moveTo>
                <a:lnTo>
                  <a:pt x="14175670" y="0"/>
                </a:lnTo>
                <a:lnTo>
                  <a:pt x="14175670" y="4589144"/>
                </a:lnTo>
                <a:lnTo>
                  <a:pt x="0" y="458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6316" y="164569"/>
            <a:ext cx="2185202" cy="1885352"/>
          </a:xfrm>
          <a:custGeom>
            <a:avLst/>
            <a:gdLst/>
            <a:ahLst/>
            <a:cxnLst/>
            <a:rect r="r" b="b" t="t" l="l"/>
            <a:pathLst>
              <a:path h="1885352" w="2185202">
                <a:moveTo>
                  <a:pt x="0" y="0"/>
                </a:moveTo>
                <a:lnTo>
                  <a:pt x="2185202" y="0"/>
                </a:lnTo>
                <a:lnTo>
                  <a:pt x="2185202" y="1885353"/>
                </a:lnTo>
                <a:lnTo>
                  <a:pt x="0" y="1885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33402" y="7767120"/>
            <a:ext cx="12426499" cy="14911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64247"/>
            <a:ext cx="5166754" cy="62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-75">
                <a:solidFill>
                  <a:srgbClr val="FFFFFE"/>
                </a:solidFill>
                <a:latin typeface="Glacial Indifference Bold"/>
              </a:rPr>
              <a:t>Problema encontrado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09270" y="2364247"/>
            <a:ext cx="5159649" cy="62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-75">
                <a:solidFill>
                  <a:srgbClr val="FFFFFE"/>
                </a:solidFill>
                <a:latin typeface="Glacial Indifference Bold"/>
              </a:rPr>
              <a:t>Solução/Objetivo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8115300" cy="6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Resumo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24992"/>
            <a:ext cx="6854802" cy="469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Os alunos da Universidade necessitavam de uma plataforma prática para melhorar suas habilidades de programação em Pascal, que fosse classificada em níveis de dificuldade.</a:t>
            </a:r>
          </a:p>
          <a:p>
            <a:pPr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Para isso, é necessário uma ontologia da linguagem, mas as já existentes são somente focadas em linguagens orientadas a objetos, como Java e C#.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9270" y="3124992"/>
            <a:ext cx="6299098" cy="36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A criação de uma ontologia de Pascal, a PasOnto, para classificar exercícios específicos da linguagem, definidos por níveis diferentes e com soluções exemplificadas, em uma interface móvel e web para ilustrar o módulo de consulta.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36316" y="164569"/>
            <a:ext cx="2185202" cy="1885352"/>
          </a:xfrm>
          <a:custGeom>
            <a:avLst/>
            <a:gdLst/>
            <a:ahLst/>
            <a:cxnLst/>
            <a:rect r="r" b="b" t="t" l="l"/>
            <a:pathLst>
              <a:path h="1885352" w="2185202">
                <a:moveTo>
                  <a:pt x="0" y="0"/>
                </a:moveTo>
                <a:lnTo>
                  <a:pt x="2185202" y="0"/>
                </a:lnTo>
                <a:lnTo>
                  <a:pt x="2185202" y="1885353"/>
                </a:lnTo>
                <a:lnTo>
                  <a:pt x="0" y="1885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92375"/>
            <a:ext cx="9691028" cy="813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- Cita trabalhos relacionados sobre a criação de ontologias de outras linguagens (Java; C#; C);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1-  Determina o escopo da ontologia (esclarece finaldades e tipos de perguntas e respostas);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2-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Enumera os termos significativos (termos de domínio significativo que aparecem em consultas ou respostas definidas no passo 1);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3-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Define as classes e a hierarquia de classes (classes organizadas em uma hierarquia taxonômica);</a:t>
            </a:r>
          </a:p>
          <a:p>
            <a:pPr>
              <a:lnSpc>
                <a:spcPts val="497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4634" y="1925725"/>
            <a:ext cx="4978087" cy="7111553"/>
          </a:xfrm>
          <a:custGeom>
            <a:avLst/>
            <a:gdLst/>
            <a:ahLst/>
            <a:cxnLst/>
            <a:rect r="r" b="b" t="t" l="l"/>
            <a:pathLst>
              <a:path h="7111553" w="4978087">
                <a:moveTo>
                  <a:pt x="0" y="0"/>
                </a:moveTo>
                <a:lnTo>
                  <a:pt x="4978087" y="0"/>
                </a:lnTo>
                <a:lnTo>
                  <a:pt x="4978087" y="7111553"/>
                </a:lnTo>
                <a:lnTo>
                  <a:pt x="0" y="711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03169"/>
            <a:ext cx="8115300" cy="6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Desenvolvimento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11675" y="164569"/>
            <a:ext cx="1909843" cy="1647778"/>
          </a:xfrm>
          <a:custGeom>
            <a:avLst/>
            <a:gdLst/>
            <a:ahLst/>
            <a:cxnLst/>
            <a:rect r="r" b="b" t="t" l="l"/>
            <a:pathLst>
              <a:path h="1647778" w="1909843">
                <a:moveTo>
                  <a:pt x="0" y="0"/>
                </a:moveTo>
                <a:lnTo>
                  <a:pt x="1909843" y="0"/>
                </a:lnTo>
                <a:lnTo>
                  <a:pt x="1909843" y="1647778"/>
                </a:lnTo>
                <a:lnTo>
                  <a:pt x="0" y="164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92375"/>
            <a:ext cx="9691028" cy="813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4- Defina as propriedades das classes com suas facetas (propriedades do tipo de dados, do objeto, domínios, intervalo, etc);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5-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Cria instâncias (preenchem a ontologia com instâncias individuais de classes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c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riadas na etapa 2 com suas propriedades).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 - </a:t>
            </a:r>
            <a:r>
              <a:rPr lang="en-US" sz="3034" spc="-63">
                <a:solidFill>
                  <a:srgbClr val="FFFFFE"/>
                </a:solidFill>
                <a:latin typeface="Glacial Indifference"/>
              </a:rPr>
              <a:t>Implementa a ontologia desenvolvendo uma interface móvel e web com o modelo Owlready em Python e as ferramentas Bootstrap e JQuery.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25952" y="1925725"/>
            <a:ext cx="5198407" cy="6141124"/>
          </a:xfrm>
          <a:custGeom>
            <a:avLst/>
            <a:gdLst/>
            <a:ahLst/>
            <a:cxnLst/>
            <a:rect r="r" b="b" t="t" l="l"/>
            <a:pathLst>
              <a:path h="6141124" w="5198407">
                <a:moveTo>
                  <a:pt x="0" y="0"/>
                </a:moveTo>
                <a:lnTo>
                  <a:pt x="5198407" y="0"/>
                </a:lnTo>
                <a:lnTo>
                  <a:pt x="5198407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03169"/>
            <a:ext cx="8115300" cy="6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Desenvolvimento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98050" y="164569"/>
            <a:ext cx="1823468" cy="1573255"/>
          </a:xfrm>
          <a:custGeom>
            <a:avLst/>
            <a:gdLst/>
            <a:ahLst/>
            <a:cxnLst/>
            <a:rect r="r" b="b" t="t" l="l"/>
            <a:pathLst>
              <a:path h="1573255" w="1823468">
                <a:moveTo>
                  <a:pt x="0" y="0"/>
                </a:moveTo>
                <a:lnTo>
                  <a:pt x="1823468" y="0"/>
                </a:lnTo>
                <a:lnTo>
                  <a:pt x="1823468" y="1573256"/>
                </a:lnTo>
                <a:lnTo>
                  <a:pt x="0" y="157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2E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94658" y="676250"/>
            <a:ext cx="12426499" cy="149118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65571" y="676250"/>
            <a:ext cx="5176505" cy="8934499"/>
          </a:xfrm>
          <a:custGeom>
            <a:avLst/>
            <a:gdLst/>
            <a:ahLst/>
            <a:cxnLst/>
            <a:rect r="r" b="b" t="t" l="l"/>
            <a:pathLst>
              <a:path h="8934499" w="5176505">
                <a:moveTo>
                  <a:pt x="0" y="0"/>
                </a:moveTo>
                <a:lnTo>
                  <a:pt x="5176505" y="0"/>
                </a:lnTo>
                <a:lnTo>
                  <a:pt x="5176505" y="8934500"/>
                </a:lnTo>
                <a:lnTo>
                  <a:pt x="0" y="893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45348"/>
            <a:ext cx="7572671" cy="6665402"/>
          </a:xfrm>
          <a:custGeom>
            <a:avLst/>
            <a:gdLst/>
            <a:ahLst/>
            <a:cxnLst/>
            <a:rect r="r" b="b" t="t" l="l"/>
            <a:pathLst>
              <a:path h="6665402" w="7572671">
                <a:moveTo>
                  <a:pt x="0" y="0"/>
                </a:moveTo>
                <a:lnTo>
                  <a:pt x="7572671" y="0"/>
                </a:lnTo>
                <a:lnTo>
                  <a:pt x="7572671" y="6665402"/>
                </a:lnTo>
                <a:lnTo>
                  <a:pt x="0" y="666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1100"/>
            <a:ext cx="8115300" cy="86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4"/>
              </a:lnSpc>
            </a:pPr>
            <a:r>
              <a:rPr lang="en-US" sz="6699" spc="-140">
                <a:solidFill>
                  <a:srgbClr val="FFFFFE"/>
                </a:solidFill>
                <a:latin typeface="Glacial Indifference Bold"/>
              </a:rPr>
              <a:t>Resultados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00659" y="8187446"/>
            <a:ext cx="2185202" cy="1885352"/>
          </a:xfrm>
          <a:custGeom>
            <a:avLst/>
            <a:gdLst/>
            <a:ahLst/>
            <a:cxnLst/>
            <a:rect r="r" b="b" t="t" l="l"/>
            <a:pathLst>
              <a:path h="1885352" w="2185202">
                <a:moveTo>
                  <a:pt x="0" y="0"/>
                </a:moveTo>
                <a:lnTo>
                  <a:pt x="2185202" y="0"/>
                </a:lnTo>
                <a:lnTo>
                  <a:pt x="2185202" y="1885353"/>
                </a:lnTo>
                <a:lnTo>
                  <a:pt x="0" y="1885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DAGDE43OQiU</dc:identifier>
  <dcterms:modified xsi:type="dcterms:W3CDTF">2011-08-01T06:04:30Z</dcterms:modified>
  <cp:revision>1</cp:revision>
  <dc:title>PasOnto_resumo</dc:title>
</cp:coreProperties>
</file>